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15"/>
  </p:notesMasterIdLst>
  <p:handoutMasterIdLst>
    <p:handoutMasterId r:id="rId16"/>
  </p:handoutMasterIdLst>
  <p:sldIdLst>
    <p:sldId id="643" r:id="rId2"/>
    <p:sldId id="652" r:id="rId3"/>
    <p:sldId id="645" r:id="rId4"/>
    <p:sldId id="653" r:id="rId5"/>
    <p:sldId id="646" r:id="rId6"/>
    <p:sldId id="647" r:id="rId7"/>
    <p:sldId id="654" r:id="rId8"/>
    <p:sldId id="648" r:id="rId9"/>
    <p:sldId id="657" r:id="rId10"/>
    <p:sldId id="649" r:id="rId11"/>
    <p:sldId id="655" r:id="rId12"/>
    <p:sldId id="650" r:id="rId13"/>
    <p:sldId id="651" r:id="rId1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036"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8072"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710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6144"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5181" algn="l" defTabSz="609036" rtl="0" eaLnBrk="1" latinLnBrk="0" hangingPunct="1">
      <a:defRPr kern="1200">
        <a:solidFill>
          <a:schemeClr val="tx1"/>
        </a:solidFill>
        <a:latin typeface="Arial" charset="0"/>
        <a:ea typeface="ＭＳ Ｐゴシック" charset="0"/>
        <a:cs typeface="ＭＳ Ｐゴシック" charset="0"/>
      </a:defRPr>
    </a:lvl6pPr>
    <a:lvl7pPr marL="3654217" algn="l" defTabSz="609036" rtl="0" eaLnBrk="1" latinLnBrk="0" hangingPunct="1">
      <a:defRPr kern="1200">
        <a:solidFill>
          <a:schemeClr val="tx1"/>
        </a:solidFill>
        <a:latin typeface="Arial" charset="0"/>
        <a:ea typeface="ＭＳ Ｐゴシック" charset="0"/>
        <a:cs typeface="ＭＳ Ｐゴシック" charset="0"/>
      </a:defRPr>
    </a:lvl7pPr>
    <a:lvl8pPr marL="4263253" algn="l" defTabSz="609036" rtl="0" eaLnBrk="1" latinLnBrk="0" hangingPunct="1">
      <a:defRPr kern="1200">
        <a:solidFill>
          <a:schemeClr val="tx1"/>
        </a:solidFill>
        <a:latin typeface="Arial" charset="0"/>
        <a:ea typeface="ＭＳ Ｐゴシック" charset="0"/>
        <a:cs typeface="ＭＳ Ｐゴシック" charset="0"/>
      </a:defRPr>
    </a:lvl8pPr>
    <a:lvl9pPr marL="4872289" algn="l" defTabSz="609036"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59"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7889FB"/>
    <a:srgbClr val="FDB813"/>
    <a:srgbClr val="969696"/>
    <a:srgbClr val="AB1A86"/>
    <a:srgbClr val="594F13"/>
    <a:srgbClr val="003F69"/>
    <a:srgbClr val="00B2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17"/>
    <p:restoredTop sz="92415"/>
  </p:normalViewPr>
  <p:slideViewPr>
    <p:cSldViewPr snapToGrid="0">
      <p:cViewPr varScale="1">
        <p:scale>
          <a:sx n="128" d="100"/>
          <a:sy n="128" d="100"/>
        </p:scale>
        <p:origin x="1120" y="176"/>
      </p:cViewPr>
      <p:guideLst>
        <p:guide orient="horz" pos="2159"/>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0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smtClean="0">
                <a:cs typeface="+mn-cs"/>
              </a:defRPr>
            </a:lvl1pPr>
          </a:lstStyle>
          <a:p>
            <a:pPr>
              <a:defRPr/>
            </a:pPr>
            <a:endParaRPr lang="en-US" sz="900"/>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cs typeface="+mn-cs"/>
              </a:defRPr>
            </a:lvl1pPr>
          </a:lstStyle>
          <a:p>
            <a:pPr>
              <a:defRPr/>
            </a:pPr>
            <a:endParaRPr lang="en-US" sz="900"/>
          </a:p>
        </p:txBody>
      </p:sp>
      <p:sp>
        <p:nvSpPr>
          <p:cNvPr id="19460" name="Rectangle 4"/>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800" dirty="0" smtClean="0">
                <a:cs typeface="+mn-cs"/>
              </a:defRPr>
            </a:lvl1pPr>
          </a:lstStyle>
          <a:p>
            <a:pPr>
              <a:defRPr/>
            </a:pPr>
            <a:r>
              <a:rPr lang="en-US" sz="900" dirty="0"/>
              <a:t>IBM Analytics</a:t>
            </a:r>
            <a:br>
              <a:rPr lang="en-US" sz="900" dirty="0"/>
            </a:br>
            <a:r>
              <a:rPr lang="en-US" sz="900" dirty="0"/>
              <a:t>© 2016 IBM Corporation</a:t>
            </a:r>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cs typeface="+mn-cs"/>
              </a:defRPr>
            </a:lvl1pPr>
          </a:lstStyle>
          <a:p>
            <a:pPr>
              <a:defRPr/>
            </a:pPr>
            <a:fld id="{7985B832-5797-A041-8DA5-570BCC65960C}" type="slidenum">
              <a:rPr lang="en-US" sz="900"/>
              <a:pPr>
                <a:defRPr/>
              </a:pPr>
              <a:t>‹#›</a:t>
            </a:fld>
            <a:endParaRPr lang="en-US" sz="900"/>
          </a:p>
        </p:txBody>
      </p:sp>
    </p:spTree>
    <p:extLst>
      <p:ext uri="{BB962C8B-B14F-4D97-AF65-F5344CB8AC3E}">
        <p14:creationId xmlns:p14="http://schemas.microsoft.com/office/powerpoint/2010/main" val="2424374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smtClean="0">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900" smtClean="0">
                <a:cs typeface="+mn-cs"/>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162050" y="619125"/>
            <a:ext cx="4476750" cy="2519363"/>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8197" name="Rectangle 5"/>
          <p:cNvSpPr>
            <a:spLocks noGrp="1" noChangeArrowheads="1"/>
          </p:cNvSpPr>
          <p:nvPr>
            <p:ph type="body" sz="quarter" idx="3"/>
          </p:nvPr>
        </p:nvSpPr>
        <p:spPr bwMode="auto">
          <a:xfrm>
            <a:off x="445686" y="3342309"/>
            <a:ext cx="5949914" cy="5115891"/>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900" dirty="0" smtClean="0">
                <a:cs typeface="+mn-cs"/>
              </a:defRPr>
            </a:lvl1pPr>
          </a:lstStyle>
          <a:p>
            <a:pPr>
              <a:defRPr/>
            </a:pPr>
            <a:r>
              <a:rPr lang="en-US" dirty="0"/>
              <a:t>IBM Analytics</a:t>
            </a:r>
            <a:br>
              <a:rPr lang="en-US" dirty="0"/>
            </a:br>
            <a:r>
              <a:rPr lang="en-US" dirty="0"/>
              <a:t>© 2016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900" smtClean="0">
                <a:cs typeface="+mn-cs"/>
              </a:defRPr>
            </a:lvl1pPr>
          </a:lstStyle>
          <a:p>
            <a:pPr>
              <a:defRPr/>
            </a:pPr>
            <a:fld id="{E75BA89F-1D4E-094A-9CF4-C1DF0A986CBC}" type="slidenum">
              <a:rPr lang="en-US" smtClean="0"/>
              <a:pPr>
                <a:defRPr/>
              </a:pPr>
              <a:t>‹#›</a:t>
            </a:fld>
            <a:endParaRPr lang="en-US"/>
          </a:p>
        </p:txBody>
      </p:sp>
    </p:spTree>
    <p:extLst>
      <p:ext uri="{BB962C8B-B14F-4D97-AF65-F5344CB8AC3E}">
        <p14:creationId xmlns:p14="http://schemas.microsoft.com/office/powerpoint/2010/main" val="111874588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199" kern="1200">
        <a:solidFill>
          <a:schemeClr val="tx1"/>
        </a:solidFill>
        <a:latin typeface="Arial" charset="0"/>
        <a:ea typeface="ＭＳ Ｐゴシック" charset="0"/>
        <a:cs typeface="ＭＳ Ｐゴシック" charset="0"/>
      </a:defRPr>
    </a:lvl1pPr>
    <a:lvl2pPr marL="609036" algn="l" rtl="0" eaLnBrk="0" fontAlgn="base" hangingPunct="0">
      <a:spcBef>
        <a:spcPct val="30000"/>
      </a:spcBef>
      <a:spcAft>
        <a:spcPct val="0"/>
      </a:spcAft>
      <a:defRPr sz="1199" kern="1200">
        <a:solidFill>
          <a:schemeClr val="tx1"/>
        </a:solidFill>
        <a:latin typeface="Arial" charset="0"/>
        <a:ea typeface="ＭＳ Ｐゴシック" charset="0"/>
        <a:cs typeface="+mn-cs"/>
      </a:defRPr>
    </a:lvl2pPr>
    <a:lvl3pPr marL="1218072" algn="l" rtl="0" eaLnBrk="0" fontAlgn="base" hangingPunct="0">
      <a:spcBef>
        <a:spcPct val="30000"/>
      </a:spcBef>
      <a:spcAft>
        <a:spcPct val="0"/>
      </a:spcAft>
      <a:defRPr sz="1199" kern="1200">
        <a:solidFill>
          <a:schemeClr val="tx1"/>
        </a:solidFill>
        <a:latin typeface="Arial" charset="0"/>
        <a:ea typeface="ＭＳ Ｐゴシック" charset="0"/>
        <a:cs typeface="+mn-cs"/>
      </a:defRPr>
    </a:lvl3pPr>
    <a:lvl4pPr marL="1827108" algn="l" rtl="0" eaLnBrk="0" fontAlgn="base" hangingPunct="0">
      <a:spcBef>
        <a:spcPct val="30000"/>
      </a:spcBef>
      <a:spcAft>
        <a:spcPct val="0"/>
      </a:spcAft>
      <a:defRPr sz="1199" kern="1200">
        <a:solidFill>
          <a:schemeClr val="tx1"/>
        </a:solidFill>
        <a:latin typeface="Arial" charset="0"/>
        <a:ea typeface="ＭＳ Ｐゴシック" charset="0"/>
        <a:cs typeface="+mn-cs"/>
      </a:defRPr>
    </a:lvl4pPr>
    <a:lvl5pPr marL="2436144" algn="l" rtl="0" eaLnBrk="0" fontAlgn="base" hangingPunct="0">
      <a:spcBef>
        <a:spcPct val="30000"/>
      </a:spcBef>
      <a:spcAft>
        <a:spcPct val="0"/>
      </a:spcAft>
      <a:defRPr sz="1199" kern="1200">
        <a:solidFill>
          <a:schemeClr val="tx1"/>
        </a:solidFill>
        <a:latin typeface="Arial" charset="0"/>
        <a:ea typeface="ＭＳ Ｐゴシック" charset="0"/>
        <a:cs typeface="+mn-cs"/>
      </a:defRPr>
    </a:lvl5pPr>
    <a:lvl6pPr marL="3045181" algn="l" defTabSz="609036" rtl="0" eaLnBrk="1" latinLnBrk="0" hangingPunct="1">
      <a:defRPr sz="1599" kern="1200">
        <a:solidFill>
          <a:schemeClr val="tx1"/>
        </a:solidFill>
        <a:latin typeface="+mn-lt"/>
        <a:ea typeface="+mn-ea"/>
        <a:cs typeface="+mn-cs"/>
      </a:defRPr>
    </a:lvl6pPr>
    <a:lvl7pPr marL="3654217" algn="l" defTabSz="609036" rtl="0" eaLnBrk="1" latinLnBrk="0" hangingPunct="1">
      <a:defRPr sz="1599" kern="1200">
        <a:solidFill>
          <a:schemeClr val="tx1"/>
        </a:solidFill>
        <a:latin typeface="+mn-lt"/>
        <a:ea typeface="+mn-ea"/>
        <a:cs typeface="+mn-cs"/>
      </a:defRPr>
    </a:lvl7pPr>
    <a:lvl8pPr marL="4263253" algn="l" defTabSz="609036" rtl="0" eaLnBrk="1" latinLnBrk="0" hangingPunct="1">
      <a:defRPr sz="1599" kern="1200">
        <a:solidFill>
          <a:schemeClr val="tx1"/>
        </a:solidFill>
        <a:latin typeface="+mn-lt"/>
        <a:ea typeface="+mn-ea"/>
        <a:cs typeface="+mn-cs"/>
      </a:defRPr>
    </a:lvl8pPr>
    <a:lvl9pPr marL="4872289" algn="l" defTabSz="609036" rtl="0" eaLnBrk="1" latinLnBrk="0" hangingPunct="1">
      <a:defRPr sz="15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black">
          <a:xfrm>
            <a:off x="7941733" y="6481582"/>
            <a:ext cx="4072467" cy="216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r>
              <a:rPr lang="en-US" sz="800" dirty="0"/>
              <a:t>© 2017 IBM Corporation</a:t>
            </a:r>
          </a:p>
        </p:txBody>
      </p:sp>
      <p:pic>
        <p:nvPicPr>
          <p:cNvPr id="3" name="Picture 2" descr="A pizza sitting on top of a wooden cutting board&#10;&#10;Description automatically generated">
            <a:extLst>
              <a:ext uri="{FF2B5EF4-FFF2-40B4-BE49-F238E27FC236}">
                <a16:creationId xmlns:a16="http://schemas.microsoft.com/office/drawing/2014/main" id="{FBE91D5B-3095-DE4C-8FE3-69A0453EBB42}"/>
              </a:ext>
            </a:extLst>
          </p:cNvPr>
          <p:cNvPicPr/>
          <p:nvPr userDrawn="1"/>
        </p:nvPicPr>
        <p:blipFill>
          <a:blip r:embed="rId2">
            <a:alphaModFix amt="21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102356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03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3285" y="594234"/>
            <a:ext cx="2846917" cy="577526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70417" y="594234"/>
            <a:ext cx="8339667" cy="5775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666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21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52"/>
            <a:ext cx="10363200" cy="1361872"/>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7725"/>
            <a:ext cx="10363200" cy="149932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23798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70419" y="1873634"/>
            <a:ext cx="5592233" cy="4495870"/>
          </a:xfrm>
        </p:spPr>
        <p:txBody>
          <a:bodyPr/>
          <a:lstStyle>
            <a:lvl1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600" dirty="0">
                <a:solidFill>
                  <a:srgbClr val="000000"/>
                </a:solidFill>
                <a:latin typeface="+mn-lt"/>
                <a:ea typeface="+mn-ea"/>
                <a:cs typeface="ＭＳ Ｐゴシック"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65851" y="1873634"/>
            <a:ext cx="5594349" cy="4495870"/>
          </a:xfrm>
        </p:spPr>
        <p:txBody>
          <a:bodyPr/>
          <a:lstStyle>
            <a:lvl1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600" dirty="0">
                <a:solidFill>
                  <a:srgbClr val="000000"/>
                </a:solidFill>
                <a:latin typeface="+mn-lt"/>
                <a:ea typeface="+mn-ea"/>
                <a:cs typeface="ＭＳ Ｐゴシック"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47313"/>
            <a:ext cx="10972800" cy="869541"/>
          </a:xfrm>
        </p:spPr>
        <p:txBody>
          <a:bodyPr/>
          <a:lstStyle>
            <a:lvl1pPr>
              <a:defRPr lang="en-US" sz="2200" dirty="0" smtClean="0">
                <a:solidFill>
                  <a:schemeClr val="tx1"/>
                </a:solidFill>
                <a:latin typeface="+mj-lt"/>
                <a:ea typeface="+mj-ea"/>
                <a:cs typeface="ＭＳ Ｐゴシック"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1" y="1535280"/>
            <a:ext cx="5386917" cy="638642"/>
          </a:xfrm>
        </p:spPr>
        <p:txBody>
          <a:bodyPr anchor="b"/>
          <a:lstStyle>
            <a:lvl1pPr marL="342900" indent="-342900">
              <a:buNone/>
              <a:defRPr lang="en-US" sz="1600" dirty="0" smtClean="0">
                <a:solidFill>
                  <a:srgbClr val="000000"/>
                </a:solidFill>
                <a:latin typeface="+mn-lt"/>
                <a:ea typeface="+mn-ea"/>
                <a:cs typeface="ＭＳ Ｐゴシック"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0" fontAlgn="base" hangingPunct="0">
              <a:spcBef>
                <a:spcPct val="20000"/>
              </a:spcBef>
              <a:spcAft>
                <a:spcPct val="0"/>
              </a:spcAft>
              <a:buClr>
                <a:schemeClr val="tx1"/>
              </a:buClr>
              <a:buFont typeface="Wingdings" charset="0"/>
              <a:buChar char="§"/>
            </a:pPr>
            <a:r>
              <a:rPr lang="en-US"/>
              <a:t>Click to edit Master text styles</a:t>
            </a:r>
          </a:p>
        </p:txBody>
      </p:sp>
      <p:sp>
        <p:nvSpPr>
          <p:cNvPr id="4" name="Content Placeholder 3"/>
          <p:cNvSpPr>
            <a:spLocks noGrp="1"/>
          </p:cNvSpPr>
          <p:nvPr>
            <p:ph sz="half" idx="2"/>
          </p:nvPr>
        </p:nvSpPr>
        <p:spPr>
          <a:xfrm>
            <a:off x="609601" y="2173920"/>
            <a:ext cx="5386917" cy="3952391"/>
          </a:xfrm>
        </p:spPr>
        <p:txBody>
          <a:bodyPr/>
          <a:lstStyle>
            <a:lvl1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600" dirty="0">
                <a:solidFill>
                  <a:srgbClr val="000000"/>
                </a:solidFill>
                <a:latin typeface="+mn-lt"/>
                <a:ea typeface="+mn-ea"/>
                <a:cs typeface="ＭＳ Ｐゴシック"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7" y="1535280"/>
            <a:ext cx="5389034" cy="638642"/>
          </a:xfrm>
        </p:spPr>
        <p:txBody>
          <a:bodyPr anchor="b"/>
          <a:lstStyle>
            <a:lvl1pPr marL="342900" indent="-342900">
              <a:buNone/>
              <a:defRPr lang="en-US" sz="1600" dirty="0" smtClean="0">
                <a:solidFill>
                  <a:srgbClr val="000000"/>
                </a:solidFill>
                <a:latin typeface="+mn-lt"/>
                <a:ea typeface="+mn-ea"/>
                <a:cs typeface="ＭＳ Ｐゴシック"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0" fontAlgn="base" hangingPunct="0">
              <a:spcBef>
                <a:spcPct val="20000"/>
              </a:spcBef>
              <a:spcAft>
                <a:spcPct val="0"/>
              </a:spcAft>
              <a:buClr>
                <a:schemeClr val="tx1"/>
              </a:buClr>
              <a:buFont typeface="Wingdings" charset="0"/>
              <a:buChar char="§"/>
            </a:pPr>
            <a:r>
              <a:rPr lang="en-US"/>
              <a:t>Click to edit Master text styles</a:t>
            </a:r>
          </a:p>
        </p:txBody>
      </p:sp>
      <p:sp>
        <p:nvSpPr>
          <p:cNvPr id="6" name="Content Placeholder 5"/>
          <p:cNvSpPr>
            <a:spLocks noGrp="1"/>
          </p:cNvSpPr>
          <p:nvPr>
            <p:ph sz="quarter" idx="4"/>
          </p:nvPr>
        </p:nvSpPr>
        <p:spPr>
          <a:xfrm>
            <a:off x="6193367" y="2173920"/>
            <a:ext cx="5389034" cy="3952391"/>
          </a:xfrm>
        </p:spPr>
        <p:txBody>
          <a:bodyPr/>
          <a:lstStyle>
            <a:lvl1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6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600" dirty="0">
                <a:solidFill>
                  <a:srgbClr val="000000"/>
                </a:solidFill>
                <a:latin typeface="+mn-lt"/>
                <a:ea typeface="+mn-ea"/>
                <a:cs typeface="ＭＳ Ｐゴシック"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8602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43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42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2800"/>
            <a:ext cx="4011085" cy="116309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2798"/>
            <a:ext cx="6815667" cy="58535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890"/>
            <a:ext cx="4011085" cy="46904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2058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388"/>
            <a:ext cx="7315200" cy="56674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8" y="613267"/>
            <a:ext cx="7315200" cy="41152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8" y="5367130"/>
            <a:ext cx="7315200" cy="8057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83887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393702" y="594233"/>
            <a:ext cx="11341100" cy="114194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p>
        </p:txBody>
      </p:sp>
      <p:sp>
        <p:nvSpPr>
          <p:cNvPr id="27651" name="Rectangle 3"/>
          <p:cNvSpPr>
            <a:spLocks noGrp="1" noChangeArrowheads="1"/>
          </p:cNvSpPr>
          <p:nvPr>
            <p:ph type="body" idx="1"/>
          </p:nvPr>
        </p:nvSpPr>
        <p:spPr bwMode="auto">
          <a:xfrm>
            <a:off x="370419" y="1873634"/>
            <a:ext cx="11389783" cy="449587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7652" name="Line 4"/>
          <p:cNvSpPr>
            <a:spLocks noChangeShapeType="1"/>
          </p:cNvSpPr>
          <p:nvPr/>
        </p:nvSpPr>
        <p:spPr bwMode="auto">
          <a:xfrm>
            <a:off x="368300" y="549824"/>
            <a:ext cx="114935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7883611" y="6456003"/>
            <a:ext cx="4130589" cy="216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75" tIns="46038" rIns="92075" bIns="46038">
            <a:spAutoFit/>
          </a:bodyPr>
          <a:lstStyle/>
          <a:p>
            <a:pPr algn="r"/>
            <a:r>
              <a:rPr lang="en-US" sz="800" dirty="0"/>
              <a:t>© 2020  Mark Trimer Coursera Capstone</a:t>
            </a:r>
          </a:p>
        </p:txBody>
      </p:sp>
      <p:sp>
        <p:nvSpPr>
          <p:cNvPr id="27654" name="Rectangle 6"/>
          <p:cNvSpPr>
            <a:spLocks noChangeArrowheads="1"/>
          </p:cNvSpPr>
          <p:nvPr/>
        </p:nvSpPr>
        <p:spPr bwMode="auto">
          <a:xfrm>
            <a:off x="228600" y="6456208"/>
            <a:ext cx="736601" cy="2474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900" dirty="0">
                <a:cs typeface="+mn-cs"/>
              </a:rPr>
              <a:t>Slide</a:t>
            </a:r>
            <a:r>
              <a:rPr lang="en-US" sz="900" baseline="0" dirty="0">
                <a:cs typeface="+mn-cs"/>
              </a:rPr>
              <a:t> </a:t>
            </a:r>
            <a:fld id="{6FE1A7E1-4B6D-AC42-8CC2-91F1F98F69E0}" type="slidenum">
              <a:rPr lang="en-US" sz="900" smtClean="0">
                <a:cs typeface="+mn-cs"/>
              </a:rPr>
              <a:pPr>
                <a:defRPr/>
              </a:pPr>
              <a:t>‹#›</a:t>
            </a:fld>
            <a:endParaRPr lang="en-US" sz="900" dirty="0">
              <a:cs typeface="+mn-cs"/>
            </a:endParaRPr>
          </a:p>
        </p:txBody>
      </p:sp>
      <p:sp>
        <p:nvSpPr>
          <p:cNvPr id="11" name="Rectangle 6"/>
          <p:cNvSpPr>
            <a:spLocks noChangeArrowheads="1"/>
          </p:cNvSpPr>
          <p:nvPr userDrawn="1"/>
        </p:nvSpPr>
        <p:spPr bwMode="black">
          <a:xfrm>
            <a:off x="368300" y="127759"/>
            <a:ext cx="5727700" cy="339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75" tIns="46038" rIns="92075" bIns="46038">
            <a:spAutoFit/>
          </a:bodyPr>
          <a:lstStyle/>
          <a:p>
            <a:pPr algn="l"/>
            <a:r>
              <a:rPr lang="en-US" sz="1600" b="1" dirty="0">
                <a:latin typeface="+mn-lt"/>
                <a:ea typeface="Calibri" charset="0"/>
                <a:cs typeface="Calibri" charset="0"/>
              </a:rPr>
              <a:t>Coursera</a:t>
            </a:r>
            <a:r>
              <a:rPr lang="en-US" sz="1600" dirty="0">
                <a:latin typeface="+mn-lt"/>
                <a:ea typeface="Calibri" charset="0"/>
                <a:cs typeface="Calibri" charset="0"/>
              </a:rPr>
              <a:t> Data Science Professional Certification Capstone</a:t>
            </a:r>
            <a:endParaRPr lang="en-US" sz="1600" b="1" dirty="0">
              <a:latin typeface="+mn-lt"/>
              <a:ea typeface="Calibri" charset="0"/>
              <a:cs typeface="Calibri" charset="0"/>
            </a:endParaRPr>
          </a:p>
        </p:txBody>
      </p:sp>
      <p:pic>
        <p:nvPicPr>
          <p:cNvPr id="9" name="Picture 8" descr="A pizza sitting on top of a wooden cutting board&#10;&#10;Description automatically generated">
            <a:extLst>
              <a:ext uri="{FF2B5EF4-FFF2-40B4-BE49-F238E27FC236}">
                <a16:creationId xmlns:a16="http://schemas.microsoft.com/office/drawing/2014/main" id="{375DC904-E980-3145-A707-622E8D78C707}"/>
              </a:ext>
            </a:extLst>
          </p:cNvPr>
          <p:cNvPicPr/>
          <p:nvPr userDrawn="1"/>
        </p:nvPicPr>
        <p:blipFill>
          <a:blip r:embed="rId13">
            <a:alphaModFix amt="13000"/>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1" fontAlgn="base" hangingPunct="1">
        <a:spcBef>
          <a:spcPct val="0"/>
        </a:spcBef>
        <a:spcAft>
          <a:spcPct val="0"/>
        </a:spcAft>
        <a:defRPr sz="2200">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1600">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6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foursquare.com/" TargetMode="External"/><Relationship Id="rId2" Type="http://schemas.openxmlformats.org/officeDocument/2006/relationships/hyperlink" Target="http://data-wake.opendata.arcgi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2929BD2-500B-6641-88E8-3AD4F7E7C55E}"/>
              </a:ext>
            </a:extLst>
          </p:cNvPr>
          <p:cNvSpPr>
            <a:spLocks noGrp="1"/>
          </p:cNvSpPr>
          <p:nvPr>
            <p:ph type="title"/>
          </p:nvPr>
        </p:nvSpPr>
        <p:spPr>
          <a:xfrm>
            <a:off x="2474843" y="1478825"/>
            <a:ext cx="6639339" cy="2725428"/>
          </a:xfrm>
          <a:ln w="28575">
            <a:solidFill>
              <a:srgbClr val="C00000"/>
            </a:solidFill>
          </a:ln>
        </p:spPr>
        <p:txBody>
          <a:bodyPr/>
          <a:lstStyle/>
          <a:p>
            <a:pPr algn="ctr"/>
            <a:r>
              <a:rPr lang="en-US" sz="3200" b="1" dirty="0">
                <a:latin typeface="Arial" charset="0"/>
                <a:ea typeface="ＭＳ Ｐゴシック" charset="0"/>
                <a:cs typeface="ＭＳ Ｐゴシック" charset="0"/>
              </a:rPr>
              <a:t>Locating the Ideal Location</a:t>
            </a:r>
            <a:br>
              <a:rPr lang="en-US" sz="3200" b="1" dirty="0">
                <a:latin typeface="Arial" charset="0"/>
                <a:ea typeface="ＭＳ Ｐゴシック" charset="0"/>
                <a:cs typeface="ＭＳ Ｐゴシック" charset="0"/>
              </a:rPr>
            </a:br>
            <a:br>
              <a:rPr lang="en-US" sz="3200" b="1" dirty="0">
                <a:latin typeface="Arial" charset="0"/>
                <a:ea typeface="ＭＳ Ｐゴシック" charset="0"/>
                <a:cs typeface="ＭＳ Ｐゴシック" charset="0"/>
              </a:rPr>
            </a:br>
            <a:r>
              <a:rPr lang="en-US" sz="3200" b="1" dirty="0">
                <a:latin typeface="Arial" charset="0"/>
                <a:ea typeface="ＭＳ Ｐゴシック" charset="0"/>
                <a:cs typeface="ＭＳ Ｐゴシック" charset="0"/>
              </a:rPr>
              <a:t>for New Pizzeria in</a:t>
            </a:r>
            <a:br>
              <a:rPr lang="en-US" sz="3200" b="1" dirty="0">
                <a:latin typeface="Arial" charset="0"/>
                <a:ea typeface="ＭＳ Ｐゴシック" charset="0"/>
                <a:cs typeface="ＭＳ Ｐゴシック" charset="0"/>
              </a:rPr>
            </a:br>
            <a:br>
              <a:rPr lang="en-US" sz="3200" b="1" dirty="0">
                <a:latin typeface="Arial" charset="0"/>
                <a:ea typeface="ＭＳ Ｐゴシック" charset="0"/>
                <a:cs typeface="ＭＳ Ｐゴシック" charset="0"/>
              </a:rPr>
            </a:br>
            <a:r>
              <a:rPr lang="en-US" sz="3200" b="1" dirty="0">
                <a:latin typeface="Arial" charset="0"/>
                <a:ea typeface="ＭＳ Ｐゴシック" charset="0"/>
                <a:cs typeface="ＭＳ Ｐゴシック" charset="0"/>
              </a:rPr>
              <a:t>Wake County, North Carolina</a:t>
            </a:r>
          </a:p>
        </p:txBody>
      </p:sp>
      <p:sp>
        <p:nvSpPr>
          <p:cNvPr id="7" name="Subtitle 1">
            <a:extLst>
              <a:ext uri="{FF2B5EF4-FFF2-40B4-BE49-F238E27FC236}">
                <a16:creationId xmlns:a16="http://schemas.microsoft.com/office/drawing/2014/main" id="{8C8990E6-C941-8349-A7EB-29367931652E}"/>
              </a:ext>
            </a:extLst>
          </p:cNvPr>
          <p:cNvSpPr txBox="1">
            <a:spLocks/>
          </p:cNvSpPr>
          <p:nvPr/>
        </p:nvSpPr>
        <p:spPr>
          <a:xfrm>
            <a:off x="3144975" y="4489614"/>
            <a:ext cx="5299073" cy="1231107"/>
          </a:xfrm>
          <a:prstGeom prst="rect">
            <a:avLst/>
          </a:prstGeom>
        </p:spPr>
        <p:txBody>
          <a:bodyPr/>
          <a:lstStyle>
            <a:lvl1pPr marL="176213" indent="-176213" algn="l" rtl="0" eaLnBrk="1" fontAlgn="base" hangingPunct="1">
              <a:spcBef>
                <a:spcPct val="20000"/>
              </a:spcBef>
              <a:spcAft>
                <a:spcPct val="0"/>
              </a:spcAft>
              <a:buClr>
                <a:schemeClr val="tx1"/>
              </a:buClr>
              <a:buFont typeface="Wingdings" charset="0"/>
              <a:buChar char="§"/>
              <a:defRPr sz="1600">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6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lgn="ctr">
              <a:spcBef>
                <a:spcPct val="0"/>
              </a:spcBef>
              <a:buNone/>
            </a:pPr>
            <a:r>
              <a:rPr lang="en-US" kern="0" dirty="0">
                <a:latin typeface="Arial" charset="0"/>
              </a:rPr>
              <a:t>IBM Data Science Professional Certification</a:t>
            </a:r>
          </a:p>
          <a:p>
            <a:pPr marL="0" indent="0" algn="ctr">
              <a:spcBef>
                <a:spcPct val="0"/>
              </a:spcBef>
              <a:buNone/>
            </a:pPr>
            <a:r>
              <a:rPr lang="en-US" kern="0" dirty="0">
                <a:latin typeface="Arial" charset="0"/>
              </a:rPr>
              <a:t>Capstone Project</a:t>
            </a:r>
          </a:p>
          <a:p>
            <a:pPr marL="0" indent="0" algn="ctr">
              <a:spcBef>
                <a:spcPct val="0"/>
              </a:spcBef>
              <a:buNone/>
            </a:pPr>
            <a:endParaRPr lang="en-US" kern="0" dirty="0">
              <a:latin typeface="Arial" charset="0"/>
            </a:endParaRPr>
          </a:p>
          <a:p>
            <a:pPr marL="0" indent="0" algn="ctr">
              <a:spcBef>
                <a:spcPct val="0"/>
              </a:spcBef>
              <a:buNone/>
            </a:pPr>
            <a:r>
              <a:rPr lang="en-US" kern="0" dirty="0">
                <a:latin typeface="Arial" charset="0"/>
              </a:rPr>
              <a:t>By Mark Trimer</a:t>
            </a:r>
          </a:p>
          <a:p>
            <a:pPr marL="0" indent="0" algn="ctr">
              <a:spcBef>
                <a:spcPct val="0"/>
              </a:spcBef>
              <a:buNone/>
            </a:pPr>
            <a:r>
              <a:rPr lang="en-US" kern="0" dirty="0">
                <a:latin typeface="Arial" charset="0"/>
              </a:rPr>
              <a:t>June 2020</a:t>
            </a:r>
            <a:endParaRPr lang="en-US" sz="1800" kern="0" dirty="0">
              <a:latin typeface="Arial" charset="0"/>
            </a:endParaRPr>
          </a:p>
        </p:txBody>
      </p:sp>
    </p:spTree>
    <p:extLst>
      <p:ext uri="{BB962C8B-B14F-4D97-AF65-F5344CB8AC3E}">
        <p14:creationId xmlns:p14="http://schemas.microsoft.com/office/powerpoint/2010/main" val="171947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Analysis and Methodology</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buNone/>
            </a:pPr>
            <a:r>
              <a:rPr lang="en-US" sz="1800" dirty="0"/>
              <a:t>The two data frames must be merged into one data frame.</a:t>
            </a:r>
            <a:endParaRPr lang="en-US" sz="1000" dirty="0"/>
          </a:p>
          <a:p>
            <a:pPr marL="0" indent="0">
              <a:buNone/>
            </a:pPr>
            <a:r>
              <a:rPr lang="en-US" sz="1000" dirty="0"/>
              <a:t> </a:t>
            </a:r>
          </a:p>
          <a:p>
            <a:pPr marL="0" indent="0">
              <a:buNone/>
            </a:pPr>
            <a:r>
              <a:rPr lang="en-US" sz="1800" dirty="0"/>
              <a:t>The following steps were taken.</a:t>
            </a:r>
          </a:p>
          <a:p>
            <a:pPr marL="682625" lvl="1" indent="-342900">
              <a:buFont typeface="+mj-lt"/>
              <a:buAutoNum type="alphaLcParenR"/>
            </a:pPr>
            <a:r>
              <a:rPr lang="en-US" sz="1800" dirty="0"/>
              <a:t>Merge the </a:t>
            </a:r>
            <a:r>
              <a:rPr lang="en-US" sz="1800" b="1" dirty="0"/>
              <a:t>Wake County Population by Census tract</a:t>
            </a:r>
            <a:r>
              <a:rPr lang="en-US" sz="1800" dirty="0"/>
              <a:t> data frame with the </a:t>
            </a:r>
            <a:r>
              <a:rPr lang="en-US" sz="1800" b="1" dirty="0"/>
              <a:t>Foursquare </a:t>
            </a:r>
            <a:r>
              <a:rPr lang="en-US" sz="1800" dirty="0"/>
              <a:t>pizza and Italian restaurant dataframe.  Merge them on the OBJECTID column.</a:t>
            </a:r>
          </a:p>
          <a:p>
            <a:pPr marL="682625" lvl="1" indent="-342900">
              <a:buFont typeface="+mj-lt"/>
              <a:buAutoNum type="alphaLcParenR"/>
            </a:pPr>
            <a:r>
              <a:rPr lang="en-US" sz="1800" dirty="0"/>
              <a:t>Add a column called Competition Density, which takes the </a:t>
            </a:r>
            <a:r>
              <a:rPr lang="en-US" sz="1800" b="1" dirty="0"/>
              <a:t>Population Density</a:t>
            </a:r>
            <a:r>
              <a:rPr lang="en-US" sz="1800" dirty="0"/>
              <a:t> and divides it by the </a:t>
            </a:r>
            <a:r>
              <a:rPr lang="en-US" sz="1800" b="1" dirty="0"/>
              <a:t>Competitors</a:t>
            </a:r>
            <a:r>
              <a:rPr lang="en-US" sz="1800" dirty="0"/>
              <a:t>.</a:t>
            </a:r>
          </a:p>
          <a:p>
            <a:pPr marL="682625" lvl="1" indent="-342900">
              <a:buFont typeface="+mj-lt"/>
              <a:buAutoNum type="alphaLcParenR"/>
            </a:pPr>
            <a:r>
              <a:rPr lang="en-US" sz="1800" dirty="0"/>
              <a:t>The </a:t>
            </a:r>
            <a:r>
              <a:rPr lang="en-US" sz="1800" b="1" dirty="0"/>
              <a:t>Competition Density</a:t>
            </a:r>
            <a:r>
              <a:rPr lang="en-US" sz="1800" dirty="0"/>
              <a:t> column is sorted in descending order.</a:t>
            </a:r>
            <a:endParaRPr lang="en-US" sz="1000" dirty="0"/>
          </a:p>
          <a:p>
            <a:pPr marL="0" indent="0">
              <a:buNone/>
            </a:pPr>
            <a:r>
              <a:rPr lang="en-US" sz="1000" dirty="0"/>
              <a:t> </a:t>
            </a:r>
          </a:p>
          <a:p>
            <a:pPr marL="0" indent="0">
              <a:buNone/>
            </a:pPr>
            <a:r>
              <a:rPr lang="en-US" sz="1800" dirty="0"/>
              <a:t>The following dataframe was created.  The header is as follows: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339725" lvl="1" indent="0" algn="just">
              <a:buNone/>
            </a:pPr>
            <a:r>
              <a:rPr lang="en-US" dirty="0"/>
              <a:t>Of note, this dataframe only included 171 rows, not the original 187 rows.  These 16 rows were dropped, because they had no competing venues. These were investigated further to ensure there are no missed opportunities. The population densities of each of these Census tracts, if an entrepreneur were to locate in any one of these locations, they are not dense enough, still, to consider. (See detailed report)</a:t>
            </a:r>
          </a:p>
          <a:p>
            <a:pPr marL="0" indent="0">
              <a:buNone/>
            </a:pPr>
            <a:endParaRPr lang="en-US" dirty="0"/>
          </a:p>
          <a:p>
            <a:pPr marL="0" indent="0">
              <a:buNone/>
            </a:pPr>
            <a:endParaRPr lang="en-US" sz="1800" dirty="0"/>
          </a:p>
          <a:p>
            <a:endParaRPr lang="en-US" dirty="0"/>
          </a:p>
        </p:txBody>
      </p:sp>
      <p:pic>
        <p:nvPicPr>
          <p:cNvPr id="6" name="Picture 5">
            <a:extLst>
              <a:ext uri="{FF2B5EF4-FFF2-40B4-BE49-F238E27FC236}">
                <a16:creationId xmlns:a16="http://schemas.microsoft.com/office/drawing/2014/main" id="{E7DB2731-038E-604A-8C0E-15A380FF6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729" y="4114375"/>
            <a:ext cx="6998645" cy="1242815"/>
          </a:xfrm>
          <a:prstGeom prst="rect">
            <a:avLst/>
          </a:prstGeom>
        </p:spPr>
      </p:pic>
    </p:spTree>
    <p:extLst>
      <p:ext uri="{BB962C8B-B14F-4D97-AF65-F5344CB8AC3E}">
        <p14:creationId xmlns:p14="http://schemas.microsoft.com/office/powerpoint/2010/main" val="206006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pPr marL="0" indent="0">
              <a:buNone/>
            </a:pPr>
            <a:r>
              <a:rPr lang="en-US" sz="2400" b="1" dirty="0"/>
              <a:t>Competition Density Metric Discussion</a:t>
            </a:r>
            <a:endParaRPr lang="en-US" sz="2400" dirty="0"/>
          </a:p>
        </p:txBody>
      </p:sp>
      <p:sp>
        <p:nvSpPr>
          <p:cNvPr id="5" name="Content Placeholder 4"/>
          <p:cNvSpPr>
            <a:spLocks noGrp="1"/>
          </p:cNvSpPr>
          <p:nvPr>
            <p:ph idx="1"/>
          </p:nvPr>
        </p:nvSpPr>
        <p:spPr>
          <a:xfrm>
            <a:off x="739302" y="1096041"/>
            <a:ext cx="11137959" cy="5167725"/>
          </a:xfrm>
        </p:spPr>
        <p:txBody>
          <a:bodyPr/>
          <a:lstStyle/>
          <a:p>
            <a:pPr marL="0" indent="0">
              <a:buNone/>
            </a:pPr>
            <a:r>
              <a:rPr lang="en-US" sz="1800" dirty="0"/>
              <a:t>The analysis and conclusion hinge on the definition of the Competition Density metric.  Essentially, the entrepreneur wants to locate his new business where: </a:t>
            </a:r>
          </a:p>
          <a:p>
            <a:pPr marL="682625" lvl="1" indent="-342900">
              <a:buFont typeface="+mj-lt"/>
              <a:buAutoNum type="alphaLcParenR"/>
            </a:pPr>
            <a:r>
              <a:rPr lang="en-US" sz="1800" dirty="0"/>
              <a:t>There is a high concentration of potential customers</a:t>
            </a:r>
          </a:p>
          <a:p>
            <a:pPr marL="682625" lvl="1" indent="-342900">
              <a:buFont typeface="+mj-lt"/>
              <a:buAutoNum type="alphaLcParenR"/>
            </a:pPr>
            <a:r>
              <a:rPr lang="en-US" sz="1800" dirty="0"/>
              <a:t>The is minimal competing restaurants serving the same cuisine.</a:t>
            </a:r>
          </a:p>
          <a:p>
            <a:pPr marL="0" indent="0">
              <a:buNone/>
            </a:pPr>
            <a:r>
              <a:rPr lang="en-US" sz="1800" dirty="0"/>
              <a:t> </a:t>
            </a:r>
          </a:p>
          <a:p>
            <a:pPr marL="0" indent="0">
              <a:buNone/>
            </a:pPr>
            <a:r>
              <a:rPr lang="en-US" sz="1800" dirty="0"/>
              <a:t>For example, two areas of the same size each has a population density of 1000 people per square kilometer.  </a:t>
            </a:r>
          </a:p>
          <a:p>
            <a:pPr marL="682625" lvl="1" indent="-342900">
              <a:buFont typeface="+mj-lt"/>
              <a:buAutoNum type="alphaLcParenR"/>
            </a:pPr>
            <a:r>
              <a:rPr lang="en-US" sz="1800" dirty="0"/>
              <a:t>Area 1 has 4 competing restaurants.  Its competition density is 1000/4 = 250.</a:t>
            </a:r>
          </a:p>
          <a:p>
            <a:pPr marL="682625" lvl="1" indent="-342900">
              <a:buFont typeface="+mj-lt"/>
              <a:buAutoNum type="alphaLcParenR"/>
            </a:pPr>
            <a:r>
              <a:rPr lang="en-US" sz="1800" dirty="0"/>
              <a:t>Area 2 has 8 competing restaurants.  Its competition density is 1000/8 = 125.</a:t>
            </a:r>
          </a:p>
          <a:p>
            <a:pPr marL="0" indent="0">
              <a:buNone/>
            </a:pPr>
            <a:r>
              <a:rPr lang="en-US" sz="1800" dirty="0"/>
              <a:t> </a:t>
            </a:r>
          </a:p>
          <a:p>
            <a:pPr marL="0" indent="0">
              <a:buNone/>
            </a:pPr>
            <a:r>
              <a:rPr lang="en-US" sz="1800" dirty="0"/>
              <a:t>Ideally, one would want to locate the new restaurant in Area 1.  </a:t>
            </a:r>
            <a:r>
              <a:rPr lang="en-US" sz="1800" b="1" dirty="0"/>
              <a:t>Its Competition Density is higher, and therefore the better choice in this analysis.</a:t>
            </a:r>
          </a:p>
          <a:p>
            <a:endParaRPr lang="en-US" dirty="0"/>
          </a:p>
        </p:txBody>
      </p:sp>
    </p:spTree>
    <p:extLst>
      <p:ext uri="{BB962C8B-B14F-4D97-AF65-F5344CB8AC3E}">
        <p14:creationId xmlns:p14="http://schemas.microsoft.com/office/powerpoint/2010/main" val="33595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39302" y="1096041"/>
            <a:ext cx="11137959" cy="5167725"/>
          </a:xfrm>
        </p:spPr>
        <p:txBody>
          <a:bodyPr/>
          <a:lstStyle/>
          <a:p>
            <a:pPr marL="0" indent="0">
              <a:buNone/>
            </a:pPr>
            <a:r>
              <a:rPr lang="en-US" sz="1800" dirty="0"/>
              <a:t>As seen in the write-up, a scatter plot and a histogram indicated some locations that were outliers.  These were most evident in this Boxplot.  Four (4) Census tracts are outliers.  The conclusion will need to key on these locations.</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p>
          <a:p>
            <a:pPr marL="0" indent="0">
              <a:buNone/>
            </a:pPr>
            <a:r>
              <a:rPr lang="en-US" sz="1800" dirty="0"/>
              <a:t>Here are the details of these 4 locations.  </a:t>
            </a:r>
            <a:r>
              <a:rPr lang="en-US" sz="1800" b="1" dirty="0"/>
              <a:t>This is the answer to our problem statement</a:t>
            </a:r>
            <a:r>
              <a:rPr lang="en-US" sz="1800" dirty="0"/>
              <a:t>:</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solidFill>
                <a:schemeClr val="tx1"/>
              </a:solidFill>
            </a:endParaRPr>
          </a:p>
        </p:txBody>
      </p:sp>
      <p:pic>
        <p:nvPicPr>
          <p:cNvPr id="7" name="Picture 6">
            <a:extLst>
              <a:ext uri="{FF2B5EF4-FFF2-40B4-BE49-F238E27FC236}">
                <a16:creationId xmlns:a16="http://schemas.microsoft.com/office/drawing/2014/main" id="{31120EBB-08A6-3F46-B7D7-8E12B842C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659" y="1836553"/>
            <a:ext cx="3480681" cy="2631038"/>
          </a:xfrm>
          <a:prstGeom prst="rect">
            <a:avLst/>
          </a:prstGeom>
        </p:spPr>
      </p:pic>
      <p:sp>
        <p:nvSpPr>
          <p:cNvPr id="4" name="Title 3"/>
          <p:cNvSpPr>
            <a:spLocks noGrp="1"/>
          </p:cNvSpPr>
          <p:nvPr>
            <p:ph type="title"/>
          </p:nvPr>
        </p:nvSpPr>
        <p:spPr>
          <a:xfrm>
            <a:off x="393702" y="594233"/>
            <a:ext cx="11341100" cy="466923"/>
          </a:xfrm>
        </p:spPr>
        <p:txBody>
          <a:bodyPr/>
          <a:lstStyle/>
          <a:p>
            <a:r>
              <a:rPr lang="en-US" b="1" dirty="0"/>
              <a:t>Discussion Wake County Competition Density Results</a:t>
            </a:r>
            <a:endParaRPr lang="en-US" dirty="0"/>
          </a:p>
        </p:txBody>
      </p:sp>
      <p:sp>
        <p:nvSpPr>
          <p:cNvPr id="6" name="Oval 5">
            <a:extLst>
              <a:ext uri="{FF2B5EF4-FFF2-40B4-BE49-F238E27FC236}">
                <a16:creationId xmlns:a16="http://schemas.microsoft.com/office/drawing/2014/main" id="{74BE5DC6-3E2F-EB47-AB51-64AD071FC129}"/>
              </a:ext>
            </a:extLst>
          </p:cNvPr>
          <p:cNvSpPr/>
          <p:nvPr/>
        </p:nvSpPr>
        <p:spPr>
          <a:xfrm>
            <a:off x="5858827" y="2011311"/>
            <a:ext cx="712470" cy="964565"/>
          </a:xfrm>
          <a:prstGeom prst="ellipse">
            <a:avLst/>
          </a:prstGeom>
          <a:solidFill>
            <a:srgbClr val="00B050">
              <a:alpha val="11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8" name="Picture 7" descr="A screenshot of a cell phone&#10;&#10;Description automatically generated">
            <a:extLst>
              <a:ext uri="{FF2B5EF4-FFF2-40B4-BE49-F238E27FC236}">
                <a16:creationId xmlns:a16="http://schemas.microsoft.com/office/drawing/2014/main" id="{B2443A24-AC2E-BD43-AD66-7A0A23333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95" y="5076730"/>
            <a:ext cx="8928075" cy="1308211"/>
          </a:xfrm>
          <a:prstGeom prst="rect">
            <a:avLst/>
          </a:prstGeom>
        </p:spPr>
      </p:pic>
    </p:spTree>
    <p:extLst>
      <p:ext uri="{BB962C8B-B14F-4D97-AF65-F5344CB8AC3E}">
        <p14:creationId xmlns:p14="http://schemas.microsoft.com/office/powerpoint/2010/main" val="20545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Insight and Conclusion</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buNone/>
            </a:pPr>
            <a:r>
              <a:rPr lang="en-US" sz="1800" dirty="0"/>
              <a:t>A recommendation is made to the pizzeria entrepreneur to </a:t>
            </a:r>
            <a:r>
              <a:rPr lang="en-US" sz="1800"/>
              <a:t>consider only four </a:t>
            </a:r>
            <a:r>
              <a:rPr lang="en-US" sz="1800" dirty="0"/>
              <a:t>(4) locations in Wake County.  These locations maximize nearby potential customers, while minimizing existing competition.  The following locations are provided.</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r>
              <a:rPr lang="en-US" sz="1800" b="1" dirty="0"/>
              <a:t>Other Considerations:</a:t>
            </a:r>
            <a:endParaRPr lang="en-US" sz="1800" dirty="0"/>
          </a:p>
          <a:p>
            <a:pPr marL="0" indent="0">
              <a:buNone/>
            </a:pPr>
            <a:r>
              <a:rPr lang="en-US" sz="1200" dirty="0"/>
              <a:t>Obviously, location is not the only consideration.  Other factors that can be researched and weighed by the entrepreneur include:</a:t>
            </a:r>
          </a:p>
          <a:p>
            <a:pPr marL="400050" lvl="0" indent="-400050">
              <a:buFont typeface="+mj-lt"/>
              <a:buAutoNum type="romanUcPeriod"/>
            </a:pPr>
            <a:r>
              <a:rPr lang="en-US" sz="1200" dirty="0"/>
              <a:t>Demographics – ensuring pizza and Italian cuisine are favored within the area</a:t>
            </a:r>
          </a:p>
          <a:p>
            <a:pPr marL="400050" lvl="0" indent="-400050">
              <a:buFont typeface="+mj-lt"/>
              <a:buAutoNum type="romanUcPeriod"/>
            </a:pPr>
            <a:r>
              <a:rPr lang="en-US" sz="1200" dirty="0"/>
              <a:t>Income – does the area have adequate disposable income to support the restaurant</a:t>
            </a:r>
          </a:p>
          <a:p>
            <a:pPr marL="400050" lvl="0" indent="-400050">
              <a:buFont typeface="+mj-lt"/>
              <a:buAutoNum type="romanUcPeriod"/>
            </a:pPr>
            <a:r>
              <a:rPr lang="en-US" sz="1200" dirty="0"/>
              <a:t>Real Estate Costs – rent is a substantial overhead to manage</a:t>
            </a:r>
          </a:p>
          <a:p>
            <a:pPr marL="400050" lvl="0" indent="-400050">
              <a:buFont typeface="+mj-lt"/>
              <a:buAutoNum type="romanUcPeriod"/>
            </a:pPr>
            <a:r>
              <a:rPr lang="en-US" sz="1200" dirty="0"/>
              <a:t>Future Development Potential – is the area growing, or potentially ready to grow? </a:t>
            </a:r>
          </a:p>
          <a:p>
            <a:pPr marL="400050" lvl="0" indent="-400050">
              <a:buFont typeface="+mj-lt"/>
              <a:buAutoNum type="romanUcPeriod"/>
            </a:pPr>
            <a:r>
              <a:rPr lang="en-US" sz="1200" dirty="0"/>
              <a:t>Density of Population – Is the Population density calculation skewed, as the Census tract is zoned commercial and industrial versus residential?</a:t>
            </a:r>
          </a:p>
          <a:p>
            <a:pPr marL="400050" lvl="0" indent="-400050">
              <a:buFont typeface="+mj-lt"/>
              <a:buAutoNum type="romanUcPeriod"/>
            </a:pPr>
            <a:r>
              <a:rPr lang="en-US" sz="1200" dirty="0"/>
              <a:t>Refreshing analysis when 2020 census results are complete – Population data is nearly 10 years old and may not reflect substantial changes over the last decade </a:t>
            </a:r>
          </a:p>
          <a:p>
            <a:pPr marL="0" indent="0">
              <a:buNone/>
            </a:pPr>
            <a:endParaRPr lang="en-US" sz="1800" dirty="0"/>
          </a:p>
        </p:txBody>
      </p:sp>
      <p:pic>
        <p:nvPicPr>
          <p:cNvPr id="6" name="Picture 5" descr="A screenshot of a cell phone&#10;&#10;Description automatically generated">
            <a:extLst>
              <a:ext uri="{FF2B5EF4-FFF2-40B4-BE49-F238E27FC236}">
                <a16:creationId xmlns:a16="http://schemas.microsoft.com/office/drawing/2014/main" id="{0B679E94-9332-5044-9157-A5E9585F1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81" y="2594114"/>
            <a:ext cx="7434587" cy="1081998"/>
          </a:xfrm>
          <a:prstGeom prst="rect">
            <a:avLst/>
          </a:prstGeom>
        </p:spPr>
      </p:pic>
      <p:sp>
        <p:nvSpPr>
          <p:cNvPr id="7" name="Rectangle 6">
            <a:extLst>
              <a:ext uri="{FF2B5EF4-FFF2-40B4-BE49-F238E27FC236}">
                <a16:creationId xmlns:a16="http://schemas.microsoft.com/office/drawing/2014/main" id="{3EB54E9B-C3F3-2847-AD40-E372F95E30AE}"/>
              </a:ext>
            </a:extLst>
          </p:cNvPr>
          <p:cNvSpPr/>
          <p:nvPr/>
        </p:nvSpPr>
        <p:spPr>
          <a:xfrm>
            <a:off x="3084830" y="2594114"/>
            <a:ext cx="1099544" cy="1081998"/>
          </a:xfrm>
          <a:prstGeom prst="rect">
            <a:avLst/>
          </a:prstGeom>
          <a:solidFill>
            <a:srgbClr val="00B050">
              <a:alpha val="13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8" name="Picture 7" descr="A picture containing text, map&#10;&#10;Description automatically generated">
            <a:extLst>
              <a:ext uri="{FF2B5EF4-FFF2-40B4-BE49-F238E27FC236}">
                <a16:creationId xmlns:a16="http://schemas.microsoft.com/office/drawing/2014/main" id="{8E1D4354-CC76-224D-8D0A-3446E12DB36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7376" t="23868" r="18091" b="10352"/>
          <a:stretch/>
        </p:blipFill>
        <p:spPr bwMode="auto">
          <a:xfrm>
            <a:off x="7732382" y="1845710"/>
            <a:ext cx="3419323" cy="2867734"/>
          </a:xfrm>
          <a:prstGeom prst="rect">
            <a:avLst/>
          </a:prstGeom>
          <a:solidFill>
            <a:srgbClr val="FFFFFF">
              <a:shade val="85000"/>
            </a:srgbClr>
          </a:solidFill>
          <a:ln w="12700" cap="rnd">
            <a:solidFill>
              <a:srgbClr val="C00000"/>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7761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1141943"/>
          </a:xfrm>
        </p:spPr>
        <p:txBody>
          <a:bodyPr wrap="square" anchor="t">
            <a:normAutofit/>
          </a:bodyPr>
          <a:lstStyle/>
          <a:p>
            <a:r>
              <a:rPr lang="en-US" b="1" dirty="0"/>
              <a:t>Background</a:t>
            </a:r>
            <a:endParaRPr lang="en-US" dirty="0"/>
          </a:p>
        </p:txBody>
      </p:sp>
      <p:sp>
        <p:nvSpPr>
          <p:cNvPr id="5" name="Content Placeholder 4"/>
          <p:cNvSpPr>
            <a:spLocks noGrp="1"/>
          </p:cNvSpPr>
          <p:nvPr>
            <p:ph sz="half" idx="1"/>
          </p:nvPr>
        </p:nvSpPr>
        <p:spPr>
          <a:xfrm>
            <a:off x="740664" y="1063487"/>
            <a:ext cx="7982922" cy="5396948"/>
          </a:xfrm>
        </p:spPr>
        <p:txBody>
          <a:bodyPr wrap="square" anchor="t">
            <a:normAutofit/>
          </a:bodyPr>
          <a:lstStyle/>
          <a:p>
            <a:pPr marL="0" indent="0" algn="just">
              <a:lnSpc>
                <a:spcPct val="90000"/>
              </a:lnSpc>
              <a:buNone/>
            </a:pPr>
            <a:endParaRPr lang="en-US" sz="1800" b="1" dirty="0"/>
          </a:p>
          <a:p>
            <a:pPr marL="0" indent="0" algn="just">
              <a:lnSpc>
                <a:spcPct val="90000"/>
              </a:lnSpc>
              <a:buNone/>
            </a:pPr>
            <a:r>
              <a:rPr lang="en-US" sz="2000" b="1" dirty="0"/>
              <a:t>Wake County </a:t>
            </a:r>
            <a:r>
              <a:rPr lang="en-US" sz="2000" dirty="0"/>
              <a:t>is located in central North Carolina. Its largest city is Raleigh, the state capital. Along with eleven other municipalities that surround Raleigh, Wake County has a population of 1.1M, making it the most populated county in North Carolina.  It is also home to the largest school district in the state.</a:t>
            </a:r>
          </a:p>
          <a:p>
            <a:pPr marL="0" indent="0" algn="just">
              <a:lnSpc>
                <a:spcPct val="90000"/>
              </a:lnSpc>
              <a:buNone/>
            </a:pPr>
            <a:endParaRPr lang="en-US" sz="2000" dirty="0"/>
          </a:p>
          <a:p>
            <a:pPr marL="0" indent="0" algn="just">
              <a:lnSpc>
                <a:spcPct val="90000"/>
              </a:lnSpc>
              <a:buNone/>
            </a:pPr>
            <a:r>
              <a:rPr lang="en-US" sz="2000" dirty="0"/>
              <a:t>Within a half-day’s drive from both the mountains and the ocean, and midway along the Atlantic seaboard, Wake County’s location is ideal to access many points of interest. Ranking 3rd for the Best Counties to Live in America, 14th for Best Counties for Families in America, and combined with low unemployment, Wake County has experienced phenomenal population growth.</a:t>
            </a:r>
          </a:p>
          <a:p>
            <a:pPr marL="0" indent="0" algn="just">
              <a:lnSpc>
                <a:spcPct val="90000"/>
              </a:lnSpc>
              <a:buNone/>
            </a:pPr>
            <a:endParaRPr lang="en-US" sz="2000" dirty="0"/>
          </a:p>
          <a:p>
            <a:pPr marL="0" indent="0" algn="just">
              <a:lnSpc>
                <a:spcPct val="90000"/>
              </a:lnSpc>
              <a:buNone/>
            </a:pPr>
            <a:r>
              <a:rPr lang="en-US" sz="2000" b="1" dirty="0"/>
              <a:t>Recently, a friend has decided to move to Wake County and start a pizzeria.  In order to help, an analysis will be created to pinpoint the top-5 locations in the county to open the shop. </a:t>
            </a:r>
          </a:p>
          <a:p>
            <a:pPr marL="0" indent="0">
              <a:lnSpc>
                <a:spcPct val="90000"/>
              </a:lnSpc>
              <a:buNone/>
            </a:pPr>
            <a:endParaRPr lang="en-US" sz="1400" b="1" dirty="0"/>
          </a:p>
        </p:txBody>
      </p:sp>
      <p:pic>
        <p:nvPicPr>
          <p:cNvPr id="1026" name="Picture 2" descr="Image may contain: text that says 'WAKE COUNTY NORTH CAROLINA'">
            <a:extLst>
              <a:ext uri="{FF2B5EF4-FFF2-40B4-BE49-F238E27FC236}">
                <a16:creationId xmlns:a16="http://schemas.microsoft.com/office/drawing/2014/main" id="{48C05097-C57A-E845-94CC-F865A33086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91" t="12094" r="18389" b="10992"/>
          <a:stretch/>
        </p:blipFill>
        <p:spPr bwMode="auto">
          <a:xfrm>
            <a:off x="8897009" y="1873634"/>
            <a:ext cx="2837793" cy="3457904"/>
          </a:xfrm>
          <a:prstGeom prst="rect">
            <a:avLst/>
          </a:prstGeom>
          <a:solidFill>
            <a:srgbClr val="FFFFFF"/>
          </a:solidFill>
        </p:spPr>
      </p:pic>
    </p:spTree>
    <p:extLst>
      <p:ext uri="{BB962C8B-B14F-4D97-AF65-F5344CB8AC3E}">
        <p14:creationId xmlns:p14="http://schemas.microsoft.com/office/powerpoint/2010/main" val="7624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Problem Statement</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lgn="just">
              <a:buNone/>
            </a:pPr>
            <a:r>
              <a:rPr lang="en-US" sz="2000" dirty="0">
                <a:solidFill>
                  <a:schemeClr val="tx1"/>
                </a:solidFill>
              </a:rPr>
              <a:t>In order to find the best potential locations, one of the factors will be to </a:t>
            </a:r>
            <a:r>
              <a:rPr lang="en-US" sz="2000" b="1" dirty="0">
                <a:solidFill>
                  <a:schemeClr val="tx1"/>
                </a:solidFill>
              </a:rPr>
              <a:t>find dense population centers which lack pizzerias</a:t>
            </a:r>
            <a:r>
              <a:rPr lang="en-US" sz="2000" dirty="0">
                <a:solidFill>
                  <a:schemeClr val="tx1"/>
                </a:solidFill>
              </a:rPr>
              <a:t>. This approach should maximize clientele while minimizing competition.  </a:t>
            </a:r>
          </a:p>
          <a:p>
            <a:pPr marL="0" indent="0" algn="just">
              <a:buNone/>
            </a:pPr>
            <a:endParaRPr lang="en-US" sz="1000" dirty="0">
              <a:solidFill>
                <a:schemeClr val="tx1"/>
              </a:solidFill>
            </a:endParaRPr>
          </a:p>
          <a:p>
            <a:pPr marL="0" indent="0" algn="just">
              <a:buNone/>
            </a:pPr>
            <a:r>
              <a:rPr lang="en-US" sz="2000" dirty="0">
                <a:solidFill>
                  <a:schemeClr val="tx1"/>
                </a:solidFill>
              </a:rPr>
              <a:t>This analysis will uncover a metric to calculate and locate where the top-5 potential locations should be, through analytics of data from multiple sources.</a:t>
            </a:r>
          </a:p>
          <a:p>
            <a:pPr marL="0" indent="0" algn="just">
              <a:buNone/>
            </a:pPr>
            <a:endParaRPr lang="en-US" sz="1000" dirty="0">
              <a:solidFill>
                <a:schemeClr val="tx1"/>
              </a:solidFill>
            </a:endParaRPr>
          </a:p>
          <a:p>
            <a:pPr marL="0" indent="0" algn="just">
              <a:buNone/>
            </a:pPr>
            <a:r>
              <a:rPr lang="en-US" sz="2000" dirty="0">
                <a:solidFill>
                  <a:schemeClr val="tx1"/>
                </a:solidFill>
              </a:rPr>
              <a:t>With that said, other factors should come into play, too, in order to find the best potential locations.  However, these are out of scope for this analysis but are discussed briefly later in the document.</a:t>
            </a:r>
          </a:p>
          <a:p>
            <a:pPr marL="0" indent="0" algn="just">
              <a:buNone/>
            </a:pPr>
            <a:endParaRPr lang="en-US" sz="1000" dirty="0">
              <a:solidFill>
                <a:schemeClr val="tx1"/>
              </a:solidFill>
            </a:endParaRPr>
          </a:p>
          <a:p>
            <a:pPr marL="0" indent="0" algn="just">
              <a:buNone/>
            </a:pPr>
            <a:r>
              <a:rPr lang="en-US" sz="2000" b="1" dirty="0">
                <a:solidFill>
                  <a:schemeClr val="tx1"/>
                </a:solidFill>
              </a:rPr>
              <a:t>The ideal audience for this analysis would be any entrepreneur looking to open a pizzeria in Wake County.  The approach, though, could then be easily modified to accommodate any cuisine or location. </a:t>
            </a:r>
          </a:p>
          <a:p>
            <a:pPr marL="0" indent="0">
              <a:buNone/>
            </a:pPr>
            <a:endParaRPr lang="en-US" sz="2200" b="1" dirty="0">
              <a:solidFill>
                <a:schemeClr val="tx1"/>
              </a:solidFill>
            </a:endParaRPr>
          </a:p>
        </p:txBody>
      </p:sp>
    </p:spTree>
    <p:extLst>
      <p:ext uri="{BB962C8B-B14F-4D97-AF65-F5344CB8AC3E}">
        <p14:creationId xmlns:p14="http://schemas.microsoft.com/office/powerpoint/2010/main" val="100804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Data Sources</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lgn="just">
              <a:buNone/>
            </a:pPr>
            <a:r>
              <a:rPr lang="en-US" sz="2000" dirty="0"/>
              <a:t>Two data sources will be used.</a:t>
            </a:r>
          </a:p>
          <a:p>
            <a:pPr marL="0" indent="0" algn="just">
              <a:buNone/>
            </a:pPr>
            <a:r>
              <a:rPr lang="en-US" sz="2000" dirty="0"/>
              <a:t> </a:t>
            </a:r>
          </a:p>
          <a:p>
            <a:pPr marL="0" lvl="0" indent="0" algn="just">
              <a:buNone/>
            </a:pPr>
            <a:r>
              <a:rPr lang="en-US" sz="2000" dirty="0"/>
              <a:t>1) </a:t>
            </a:r>
            <a:r>
              <a:rPr lang="en-US" sz="2000" b="1" dirty="0"/>
              <a:t>Wake County Open Data </a:t>
            </a:r>
            <a:r>
              <a:rPr lang="en-US" sz="2000" dirty="0"/>
              <a:t>(</a:t>
            </a:r>
            <a:r>
              <a:rPr lang="en-US" sz="2000" u="sng" dirty="0">
                <a:hlinkClick r:id="rId2"/>
              </a:rPr>
              <a:t>http://data-wake.opendata.arcgis.com/</a:t>
            </a:r>
            <a:r>
              <a:rPr lang="en-US" sz="2000" dirty="0"/>
              <a:t>)</a:t>
            </a:r>
          </a:p>
          <a:p>
            <a:pPr marL="0" indent="0" algn="just">
              <a:buNone/>
            </a:pPr>
            <a:r>
              <a:rPr lang="en-US" sz="2000" dirty="0"/>
              <a:t> </a:t>
            </a:r>
          </a:p>
          <a:p>
            <a:pPr marL="0" indent="0" algn="just">
              <a:buNone/>
            </a:pPr>
            <a:r>
              <a:rPr lang="en-US" sz="2000" dirty="0"/>
              <a:t>This resource contains a wealth of data about Wake County, including properties, parks, education, public safety, and zoning data.  Of interest, it contains demographic information.  Specifically, one table includes 2010 census data by census tract.  This table includes the area of the tract and population.  This is ideal to calculate segmented population density throughout the county.  (http://data-</a:t>
            </a:r>
            <a:r>
              <a:rPr lang="en-US" sz="2000" dirty="0" err="1"/>
              <a:t>wake.opendata.arcgis.com</a:t>
            </a:r>
            <a:r>
              <a:rPr lang="en-US" sz="2000" dirty="0"/>
              <a:t>/datasets/census-tracts-2010)</a:t>
            </a:r>
          </a:p>
          <a:p>
            <a:pPr marL="0" indent="0" algn="just">
              <a:buNone/>
            </a:pPr>
            <a:r>
              <a:rPr lang="en-US" sz="2000" dirty="0"/>
              <a:t> </a:t>
            </a:r>
          </a:p>
          <a:p>
            <a:pPr marL="0" lvl="0" indent="0" algn="just">
              <a:buNone/>
            </a:pPr>
            <a:r>
              <a:rPr lang="en-US" sz="2000" dirty="0"/>
              <a:t>2) </a:t>
            </a:r>
            <a:r>
              <a:rPr lang="en-US" sz="2000" b="1" dirty="0"/>
              <a:t>Foursquare</a:t>
            </a:r>
            <a:r>
              <a:rPr lang="en-US" sz="2000" dirty="0"/>
              <a:t> (</a:t>
            </a:r>
            <a:r>
              <a:rPr lang="en-US" sz="2000" u="sng" dirty="0">
                <a:hlinkClick r:id="rId3"/>
              </a:rPr>
              <a:t>https://developer.foursquare.com/</a:t>
            </a:r>
            <a:r>
              <a:rPr lang="en-US" sz="2000" dirty="0"/>
              <a:t>)</a:t>
            </a:r>
          </a:p>
          <a:p>
            <a:pPr marL="0" indent="0" algn="just">
              <a:buNone/>
            </a:pPr>
            <a:r>
              <a:rPr lang="en-US" sz="2000" dirty="0"/>
              <a:t>A comprehensive resource of crowd-sourced data, Foursquare will be leveraged to find all the pizzeria locations in Wake County via its developer portal.</a:t>
            </a:r>
          </a:p>
        </p:txBody>
      </p:sp>
    </p:spTree>
    <p:extLst>
      <p:ext uri="{BB962C8B-B14F-4D97-AF65-F5344CB8AC3E}">
        <p14:creationId xmlns:p14="http://schemas.microsoft.com/office/powerpoint/2010/main" val="25644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Approach</a:t>
            </a:r>
            <a:endParaRPr lang="en-US" dirty="0"/>
          </a:p>
        </p:txBody>
      </p:sp>
      <p:sp>
        <p:nvSpPr>
          <p:cNvPr id="5" name="Content Placeholder 4"/>
          <p:cNvSpPr>
            <a:spLocks noGrp="1"/>
          </p:cNvSpPr>
          <p:nvPr>
            <p:ph idx="1"/>
          </p:nvPr>
        </p:nvSpPr>
        <p:spPr>
          <a:xfrm>
            <a:off x="739302" y="1096041"/>
            <a:ext cx="11137959" cy="5167725"/>
          </a:xfrm>
        </p:spPr>
        <p:txBody>
          <a:bodyPr/>
          <a:lstStyle/>
          <a:p>
            <a:pPr marL="342900" lvl="0" indent="-342900" algn="just">
              <a:buFont typeface="+mj-lt"/>
              <a:buAutoNum type="arabicPeriod"/>
            </a:pPr>
            <a:r>
              <a:rPr lang="en-US" sz="1800" dirty="0"/>
              <a:t>Using the Wake County Census </a:t>
            </a:r>
            <a:r>
              <a:rPr lang="en-US" sz="1800" b="1" dirty="0"/>
              <a:t>Tract Data, obtain population and area (km</a:t>
            </a:r>
            <a:r>
              <a:rPr lang="en-US" sz="1800" b="1" baseline="30000" dirty="0"/>
              <a:t>2</a:t>
            </a:r>
            <a:r>
              <a:rPr lang="en-US" sz="1800" b="1" dirty="0"/>
              <a:t>), </a:t>
            </a:r>
            <a:r>
              <a:rPr lang="en-US" sz="1800" dirty="0"/>
              <a:t>along with longitude and latitude of each tract.  This is ideal for calculating relative population density throughout the county.</a:t>
            </a:r>
          </a:p>
          <a:p>
            <a:pPr marL="682625" lvl="1" indent="-342900" algn="just">
              <a:buFont typeface="Arial" panose="020B0604020202020204" pitchFamily="34" charset="0"/>
              <a:buChar char="•"/>
            </a:pPr>
            <a:r>
              <a:rPr lang="en-US" sz="1800" dirty="0"/>
              <a:t>Census Tract is an excellent a proxy for neighborhood data, especially considering customers will be coming various neighborhoods.  Wake County does not have boroughs.</a:t>
            </a:r>
          </a:p>
          <a:p>
            <a:pPr marL="342900" indent="-342900" algn="just">
              <a:buFont typeface="+mj-lt"/>
              <a:buAutoNum type="arabicPeriod"/>
            </a:pPr>
            <a:r>
              <a:rPr lang="en-US" sz="1800" dirty="0"/>
              <a:t>Using Foursquare, </a:t>
            </a:r>
            <a:r>
              <a:rPr lang="en-US" sz="1800" b="1" dirty="0"/>
              <a:t>pull all the restaurants in Wake County </a:t>
            </a:r>
            <a:r>
              <a:rPr lang="en-US" sz="1800" dirty="0"/>
              <a:t>that can be keyed on Italian cuisine or pizza, along with its location.   </a:t>
            </a:r>
          </a:p>
          <a:p>
            <a:pPr marL="342900" indent="-342900" algn="just">
              <a:buFont typeface="+mj-lt"/>
              <a:buAutoNum type="arabicPeriod"/>
            </a:pPr>
            <a:r>
              <a:rPr lang="en-US" sz="1800" b="1" dirty="0"/>
              <a:t>Further refine the list</a:t>
            </a:r>
            <a:r>
              <a:rPr lang="en-US" sz="1800" dirty="0"/>
              <a:t>, as the entrepreneur believes his pizza product and its unique recipe stands alone.  Therefore, he does NOT consider national chains to be direct competitors.  The Foursquare data will be scrubbed to exclude the following: Papa John’s, Domino’s, Little Caesar’s, and Pizza Hut.</a:t>
            </a:r>
          </a:p>
          <a:p>
            <a:pPr marL="342900" lvl="0" indent="-342900" algn="just">
              <a:buFont typeface="+mj-lt"/>
              <a:buAutoNum type="arabicPeriod"/>
            </a:pPr>
            <a:r>
              <a:rPr lang="en-US" sz="1800" b="1" dirty="0"/>
              <a:t>Merge</a:t>
            </a:r>
            <a:r>
              <a:rPr lang="en-US" sz="1800" dirty="0"/>
              <a:t> the two data sets on longitude and latitude. For the location of each Census Tract, count the number of pizzerias and Italian restaurants within a 5-kilometer radius.  This is roughly the extent of current delivery radii and translates into a 10-minute drive.</a:t>
            </a:r>
          </a:p>
          <a:p>
            <a:pPr marL="342900" lvl="0" indent="-342900" algn="just">
              <a:buFont typeface="+mj-lt"/>
              <a:buAutoNum type="arabicPeriod"/>
            </a:pPr>
            <a:r>
              <a:rPr lang="en-US" sz="1800" b="1" dirty="0"/>
              <a:t>Calculate</a:t>
            </a:r>
            <a:r>
              <a:rPr lang="en-US" sz="1800" dirty="0"/>
              <a:t> the population per square kilometer and divide it by the number of competitor locations.  This provides the maximum number of potential customers within close driving proximity to the location, relative to competing restaurants.</a:t>
            </a:r>
          </a:p>
          <a:p>
            <a:pPr marL="342900" lvl="0" indent="-342900" algn="just">
              <a:buFont typeface="+mj-lt"/>
              <a:buAutoNum type="arabicPeriod"/>
            </a:pPr>
            <a:r>
              <a:rPr lang="en-US" sz="1800" b="1" dirty="0"/>
              <a:t>Sort this metric </a:t>
            </a:r>
            <a:r>
              <a:rPr lang="en-US" sz="1800" dirty="0"/>
              <a:t>in descending order and document the location of the top-5 census tracts. A higher metric translates into higher potential customer-base with minimal competition. </a:t>
            </a:r>
          </a:p>
        </p:txBody>
      </p:sp>
    </p:spTree>
    <p:extLst>
      <p:ext uri="{BB962C8B-B14F-4D97-AF65-F5344CB8AC3E}">
        <p14:creationId xmlns:p14="http://schemas.microsoft.com/office/powerpoint/2010/main" val="4618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The Data – Wake County Census Tracts</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lgn="just">
              <a:buNone/>
            </a:pPr>
            <a:r>
              <a:rPr lang="en-US" sz="1800" dirty="0"/>
              <a:t>Accessing the </a:t>
            </a:r>
            <a:r>
              <a:rPr lang="en-US" sz="1800" b="1" dirty="0"/>
              <a:t>Wake County Census Tract Data</a:t>
            </a:r>
            <a:r>
              <a:rPr lang="en-US" sz="1800" dirty="0"/>
              <a:t>, population, area (km</a:t>
            </a:r>
            <a:r>
              <a:rPr lang="en-US" sz="1800" baseline="30000" dirty="0"/>
              <a:t>2</a:t>
            </a:r>
            <a:r>
              <a:rPr lang="en-US" sz="1800" dirty="0"/>
              <a:t>), longitude and latitude information were gathered.  </a:t>
            </a:r>
            <a:endParaRPr lang="en-US" sz="1000" dirty="0"/>
          </a:p>
          <a:p>
            <a:pPr marL="0" indent="0" algn="just">
              <a:buNone/>
            </a:pPr>
            <a:endParaRPr lang="en-US" sz="1000" dirty="0"/>
          </a:p>
          <a:p>
            <a:pPr marL="0" indent="0" algn="just">
              <a:buNone/>
            </a:pPr>
            <a:r>
              <a:rPr lang="en-US" sz="1800" dirty="0"/>
              <a:t>Data was downloaded, where it was scrubbed to delete unnecessary columns, to add calculated column for Population Density, and to improve the column header names. Here is a header of the dataframe:</a:t>
            </a:r>
          </a:p>
          <a:p>
            <a:pPr marL="0" indent="0" algn="just">
              <a:buNone/>
            </a:pPr>
            <a:endParaRPr lang="en-US" sz="10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800" dirty="0"/>
          </a:p>
          <a:p>
            <a:pPr marL="0" indent="0" algn="just">
              <a:buNone/>
            </a:pPr>
            <a:endParaRPr lang="en-US" sz="1000" dirty="0"/>
          </a:p>
          <a:p>
            <a:pPr marL="0" indent="0" algn="just">
              <a:buNone/>
            </a:pPr>
            <a:r>
              <a:rPr lang="en-US" sz="1800" dirty="0"/>
              <a:t>The dataframe has </a:t>
            </a:r>
            <a:r>
              <a:rPr lang="en-US" sz="1800" b="1" dirty="0"/>
              <a:t>187 Census Tracts, labeled 1-187 under OBJECTID column</a:t>
            </a:r>
            <a:r>
              <a:rPr lang="en-US" sz="1800" dirty="0"/>
              <a:t>.  Each tract has a population count, density calculation, land area (in square kilometers), latitude and longitude. It’s important to note that the data is from the 2010 census.</a:t>
            </a:r>
            <a:endParaRPr lang="en-US" sz="1000" dirty="0"/>
          </a:p>
          <a:p>
            <a:pPr marL="0" indent="0" algn="just">
              <a:buNone/>
            </a:pPr>
            <a:endParaRPr lang="en-US" sz="1000" dirty="0"/>
          </a:p>
          <a:p>
            <a:pPr marL="0" indent="0" algn="just">
              <a:buNone/>
            </a:pPr>
            <a:r>
              <a:rPr lang="en-US" sz="1800" dirty="0"/>
              <a:t>This data set is ideal to discover the densest areas within the county, and where they are located. Again, Census Tract data is an excellent a proxy for neighborhood data, especially considering customers will be coming various neighborhoods.   </a:t>
            </a:r>
          </a:p>
          <a:p>
            <a:endParaRPr lang="en-US" dirty="0"/>
          </a:p>
        </p:txBody>
      </p:sp>
      <p:pic>
        <p:nvPicPr>
          <p:cNvPr id="10" name="Picture 9" descr="A screenshot of a cell phone&#10;&#10;Description automatically generated">
            <a:extLst>
              <a:ext uri="{FF2B5EF4-FFF2-40B4-BE49-F238E27FC236}">
                <a16:creationId xmlns:a16="http://schemas.microsoft.com/office/drawing/2014/main" id="{46B15467-0851-E145-81C0-AF400840AF1F}"/>
              </a:ext>
            </a:extLst>
          </p:cNvPr>
          <p:cNvPicPr/>
          <p:nvPr/>
        </p:nvPicPr>
        <p:blipFill>
          <a:blip r:embed="rId2">
            <a:extLst>
              <a:ext uri="{28A0092B-C50C-407E-A947-70E740481C1C}">
                <a14:useLocalDpi xmlns:a14="http://schemas.microsoft.com/office/drawing/2010/main" val="0"/>
              </a:ext>
            </a:extLst>
          </a:blip>
          <a:stretch>
            <a:fillRect/>
          </a:stretch>
        </p:blipFill>
        <p:spPr>
          <a:xfrm>
            <a:off x="2514326" y="2642807"/>
            <a:ext cx="7099851" cy="1632020"/>
          </a:xfrm>
          <a:prstGeom prst="rect">
            <a:avLst/>
          </a:prstGeom>
        </p:spPr>
      </p:pic>
    </p:spTree>
    <p:extLst>
      <p:ext uri="{BB962C8B-B14F-4D97-AF65-F5344CB8AC3E}">
        <p14:creationId xmlns:p14="http://schemas.microsoft.com/office/powerpoint/2010/main" val="281574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The Data – Foursquare</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buNone/>
            </a:pPr>
            <a:r>
              <a:rPr lang="en-US" sz="1800" dirty="0"/>
              <a:t>The second source accessed was </a:t>
            </a:r>
            <a:r>
              <a:rPr lang="en-US" sz="1800" b="1" dirty="0"/>
              <a:t>Foursquare</a:t>
            </a:r>
            <a:r>
              <a:rPr lang="en-US" sz="1800" dirty="0"/>
              <a:t>, in order to obtain all the venues in Wake County filtered on Italian cuisine or pizza, along with its location. </a:t>
            </a:r>
            <a:endParaRPr lang="en-US" sz="1000" dirty="0"/>
          </a:p>
          <a:p>
            <a:pPr marL="0" indent="0">
              <a:buNone/>
            </a:pPr>
            <a:r>
              <a:rPr lang="en-US" sz="1000" dirty="0"/>
              <a:t> </a:t>
            </a:r>
          </a:p>
          <a:p>
            <a:pPr marL="0" indent="0">
              <a:buNone/>
            </a:pPr>
            <a:r>
              <a:rPr lang="en-US" sz="1800" dirty="0"/>
              <a:t>The initial data pull accesses all the venues within a </a:t>
            </a:r>
            <a:r>
              <a:rPr lang="en-US" sz="1800" b="1" dirty="0"/>
              <a:t>5km radius of each Census tract</a:t>
            </a:r>
            <a:r>
              <a:rPr lang="en-US" sz="1800" dirty="0"/>
              <a:t>.  Five kilometers is roughly a 10-minute drive, and the extent of a pizza delivery range.</a:t>
            </a:r>
          </a:p>
          <a:p>
            <a:pPr marL="0" indent="0">
              <a:buNone/>
            </a:pPr>
            <a:endParaRPr lang="en-US" sz="1000" dirty="0"/>
          </a:p>
          <a:p>
            <a:pPr marL="0" indent="0">
              <a:buNone/>
            </a:pPr>
            <a:r>
              <a:rPr lang="en-US" sz="1800" dirty="0"/>
              <a:t>The initial pull identified 16,047 venues across the 187 Census tracts.  The venue list was refined as follows:</a:t>
            </a:r>
          </a:p>
          <a:p>
            <a:pPr lvl="1">
              <a:buFont typeface="Arial" panose="020B0604020202020204" pitchFamily="34" charset="0"/>
              <a:buChar char="•"/>
            </a:pPr>
            <a:r>
              <a:rPr lang="en-US" sz="1800" dirty="0"/>
              <a:t>Pare down on the </a:t>
            </a:r>
            <a:r>
              <a:rPr lang="en-US" sz="1800" b="1" dirty="0"/>
              <a:t>Venue Category </a:t>
            </a:r>
            <a:r>
              <a:rPr lang="en-US" sz="1800" dirty="0"/>
              <a:t>column to only include pizzerias and Italian restaurants. </a:t>
            </a:r>
          </a:p>
          <a:p>
            <a:pPr lvl="1">
              <a:buFont typeface="Arial" panose="020B0604020202020204" pitchFamily="34" charset="0"/>
              <a:buChar char="•"/>
            </a:pPr>
            <a:r>
              <a:rPr lang="en-US" sz="1800" dirty="0"/>
              <a:t>Pare down the </a:t>
            </a:r>
            <a:r>
              <a:rPr lang="en-US" sz="1800" b="1" dirty="0"/>
              <a:t>Venue</a:t>
            </a:r>
            <a:r>
              <a:rPr lang="en-US" sz="1800" dirty="0"/>
              <a:t> to exclude the following: Papa John’s, Domino’s, Little Caesar’s, and Pizza Hut, as mentioned since these are not considered direct competitors.</a:t>
            </a:r>
          </a:p>
          <a:p>
            <a:pPr marL="0" indent="0">
              <a:buNone/>
            </a:pPr>
            <a:endParaRPr lang="en-US" sz="1000" dirty="0"/>
          </a:p>
          <a:p>
            <a:pPr marL="0" indent="0">
              <a:buNone/>
            </a:pPr>
            <a:r>
              <a:rPr lang="en-US" sz="1800" dirty="0"/>
              <a:t>After this scrub, 852 venues throughout the county were left to consider. These are essentially the competitors. Here is a header of the data frame:</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2D621C39-6376-6F45-806B-84AEFC8F932C}"/>
              </a:ext>
            </a:extLst>
          </p:cNvPr>
          <p:cNvPicPr/>
          <p:nvPr/>
        </p:nvPicPr>
        <p:blipFill>
          <a:blip r:embed="rId2">
            <a:extLst>
              <a:ext uri="{28A0092B-C50C-407E-A947-70E740481C1C}">
                <a14:useLocalDpi xmlns:a14="http://schemas.microsoft.com/office/drawing/2010/main" val="0"/>
              </a:ext>
            </a:extLst>
          </a:blip>
          <a:stretch>
            <a:fillRect/>
          </a:stretch>
        </p:blipFill>
        <p:spPr>
          <a:xfrm>
            <a:off x="2875722" y="4880458"/>
            <a:ext cx="5943600" cy="1768475"/>
          </a:xfrm>
          <a:prstGeom prst="rect">
            <a:avLst/>
          </a:prstGeom>
        </p:spPr>
      </p:pic>
    </p:spTree>
    <p:extLst>
      <p:ext uri="{BB962C8B-B14F-4D97-AF65-F5344CB8AC3E}">
        <p14:creationId xmlns:p14="http://schemas.microsoft.com/office/powerpoint/2010/main" val="97508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4A4486-341B-5D4E-BD91-062E52F5A537}"/>
              </a:ext>
            </a:extLst>
          </p:cNvPr>
          <p:cNvSpPr>
            <a:spLocks noGrp="1"/>
          </p:cNvSpPr>
          <p:nvPr>
            <p:ph type="body" idx="1"/>
          </p:nvPr>
        </p:nvSpPr>
        <p:spPr>
          <a:xfrm>
            <a:off x="609601" y="1097957"/>
            <a:ext cx="4687956" cy="638642"/>
          </a:xfrm>
        </p:spPr>
        <p:txBody>
          <a:bodyPr/>
          <a:lstStyle/>
          <a:p>
            <a:r>
              <a:rPr lang="en-US" b="1" dirty="0"/>
              <a:t>The Wake County Census tracts are located as follows throughout the county:</a:t>
            </a:r>
          </a:p>
        </p:txBody>
      </p:sp>
      <p:sp>
        <p:nvSpPr>
          <p:cNvPr id="5" name="Content Placeholder 4"/>
          <p:cNvSpPr>
            <a:spLocks noGrp="1"/>
          </p:cNvSpPr>
          <p:nvPr>
            <p:ph sz="half" idx="2"/>
          </p:nvPr>
        </p:nvSpPr>
        <p:spPr>
          <a:xfrm>
            <a:off x="609600" y="2358295"/>
            <a:ext cx="3920358" cy="3952391"/>
          </a:xfrm>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14" name="Text Placeholder 13">
            <a:extLst>
              <a:ext uri="{FF2B5EF4-FFF2-40B4-BE49-F238E27FC236}">
                <a16:creationId xmlns:a16="http://schemas.microsoft.com/office/drawing/2014/main" id="{0797F696-B18D-0640-813B-B334DEA7B670}"/>
              </a:ext>
            </a:extLst>
          </p:cNvPr>
          <p:cNvSpPr>
            <a:spLocks noGrp="1"/>
          </p:cNvSpPr>
          <p:nvPr>
            <p:ph type="body" sz="quarter" idx="3"/>
          </p:nvPr>
        </p:nvSpPr>
        <p:spPr>
          <a:xfrm>
            <a:off x="6193363" y="1097957"/>
            <a:ext cx="5389034" cy="638642"/>
          </a:xfrm>
        </p:spPr>
        <p:txBody>
          <a:bodyPr/>
          <a:lstStyle/>
          <a:p>
            <a:r>
              <a:rPr lang="en-US" b="1" dirty="0"/>
              <a:t>The population and Population Density of each Census tract appears as follows in a histogram.  </a:t>
            </a:r>
          </a:p>
        </p:txBody>
      </p:sp>
      <p:sp>
        <p:nvSpPr>
          <p:cNvPr id="11" name="Content Placeholder 10">
            <a:extLst>
              <a:ext uri="{FF2B5EF4-FFF2-40B4-BE49-F238E27FC236}">
                <a16:creationId xmlns:a16="http://schemas.microsoft.com/office/drawing/2014/main" id="{069491DE-DE0C-8E4A-B050-919701C52795}"/>
              </a:ext>
            </a:extLst>
          </p:cNvPr>
          <p:cNvSpPr>
            <a:spLocks noGrp="1"/>
          </p:cNvSpPr>
          <p:nvPr>
            <p:ph sz="quarter" idx="4"/>
          </p:nvPr>
        </p:nvSpPr>
        <p:spPr>
          <a:xfrm>
            <a:off x="6193364" y="1920973"/>
            <a:ext cx="5389034" cy="3952391"/>
          </a:xfrm>
        </p:spPr>
        <p:txBody>
          <a:bodyPr/>
          <a:lstStyle/>
          <a:p>
            <a:r>
              <a:rPr lang="en-US" dirty="0"/>
              <a:t>Not much can be gleaned from these histograms.  There are a few outliers, but nothing to insightful.</a:t>
            </a:r>
          </a:p>
        </p:txBody>
      </p:sp>
      <p:pic>
        <p:nvPicPr>
          <p:cNvPr id="7" name="Picture 6" descr="A close up of a map&#10;&#10;Description automatically generated">
            <a:extLst>
              <a:ext uri="{FF2B5EF4-FFF2-40B4-BE49-F238E27FC236}">
                <a16:creationId xmlns:a16="http://schemas.microsoft.com/office/drawing/2014/main" id="{DE5A338C-6F8A-8240-8B5E-B427B32F6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921385"/>
            <a:ext cx="4361008" cy="3654465"/>
          </a:xfrm>
          <a:prstGeom prst="rect">
            <a:avLst/>
          </a:prstGeom>
          <a:ln>
            <a:solidFill>
              <a:srgbClr val="C00000"/>
            </a:solidFill>
          </a:ln>
        </p:spPr>
      </p:pic>
      <p:pic>
        <p:nvPicPr>
          <p:cNvPr id="8" name="Picture 7" descr="A screenshot of a cell phone&#10;&#10;Description automatically generated">
            <a:extLst>
              <a:ext uri="{FF2B5EF4-FFF2-40B4-BE49-F238E27FC236}">
                <a16:creationId xmlns:a16="http://schemas.microsoft.com/office/drawing/2014/main" id="{D2B83500-58E5-3F47-ACE4-5483BB366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363" y="2633685"/>
            <a:ext cx="5708235" cy="2793079"/>
          </a:xfrm>
          <a:prstGeom prst="rect">
            <a:avLst/>
          </a:prstGeom>
        </p:spPr>
      </p:pic>
      <p:sp>
        <p:nvSpPr>
          <p:cNvPr id="12" name="Title 3">
            <a:extLst>
              <a:ext uri="{FF2B5EF4-FFF2-40B4-BE49-F238E27FC236}">
                <a16:creationId xmlns:a16="http://schemas.microsoft.com/office/drawing/2014/main" id="{CD9166BA-C1F0-564E-AA3D-7607FF20F26E}"/>
              </a:ext>
            </a:extLst>
          </p:cNvPr>
          <p:cNvSpPr>
            <a:spLocks noGrp="1"/>
          </p:cNvSpPr>
          <p:nvPr>
            <p:ph type="title"/>
          </p:nvPr>
        </p:nvSpPr>
        <p:spPr>
          <a:xfrm>
            <a:off x="393702" y="594233"/>
            <a:ext cx="11341100" cy="466923"/>
          </a:xfrm>
        </p:spPr>
        <p:txBody>
          <a:bodyPr/>
          <a:lstStyle/>
          <a:p>
            <a:r>
              <a:rPr lang="en-US" b="1" dirty="0"/>
              <a:t>Data Exploration 1</a:t>
            </a:r>
            <a:endParaRPr lang="en-US" dirty="0"/>
          </a:p>
        </p:txBody>
      </p:sp>
    </p:spTree>
    <p:extLst>
      <p:ext uri="{BB962C8B-B14F-4D97-AF65-F5344CB8AC3E}">
        <p14:creationId xmlns:p14="http://schemas.microsoft.com/office/powerpoint/2010/main" val="283118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2" y="594233"/>
            <a:ext cx="11341100" cy="466923"/>
          </a:xfrm>
        </p:spPr>
        <p:txBody>
          <a:bodyPr/>
          <a:lstStyle/>
          <a:p>
            <a:r>
              <a:rPr lang="en-US" b="1" dirty="0"/>
              <a:t>Data Exploration 2</a:t>
            </a:r>
            <a:endParaRPr lang="en-US" dirty="0"/>
          </a:p>
        </p:txBody>
      </p:sp>
      <p:sp>
        <p:nvSpPr>
          <p:cNvPr id="5" name="Content Placeholder 4"/>
          <p:cNvSpPr>
            <a:spLocks noGrp="1"/>
          </p:cNvSpPr>
          <p:nvPr>
            <p:ph idx="1"/>
          </p:nvPr>
        </p:nvSpPr>
        <p:spPr>
          <a:xfrm>
            <a:off x="739302" y="1096041"/>
            <a:ext cx="11137959" cy="5167725"/>
          </a:xfrm>
        </p:spPr>
        <p:txBody>
          <a:bodyPr/>
          <a:lstStyle/>
          <a:p>
            <a:pPr marL="0" indent="0">
              <a:buNone/>
            </a:pPr>
            <a:r>
              <a:rPr lang="en-US" sz="1800" dirty="0"/>
              <a:t>The Foursquare data must be grouped by neighborhood, so number of nearby competitors can be calculated more efficiently. The 852 competitors were grouped into each neighborhood. Column headings were updated. </a:t>
            </a:r>
            <a:endParaRPr lang="en-US" sz="1000" dirty="0"/>
          </a:p>
          <a:p>
            <a:pPr marL="0" indent="0">
              <a:buNone/>
            </a:pPr>
            <a:endParaRPr lang="en-US" sz="1000" dirty="0"/>
          </a:p>
          <a:p>
            <a:pPr marL="0" indent="0">
              <a:buNone/>
            </a:pPr>
            <a:r>
              <a:rPr lang="en-US" sz="1800" dirty="0"/>
              <a:t>Here is a header of the revised dataframe:</a:t>
            </a: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D9911085-CC6E-174B-85FE-30129A4D8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67" y="2566530"/>
            <a:ext cx="2032337" cy="3882379"/>
          </a:xfrm>
          <a:prstGeom prst="rect">
            <a:avLst/>
          </a:prstGeom>
        </p:spPr>
      </p:pic>
    </p:spTree>
    <p:extLst>
      <p:ext uri="{BB962C8B-B14F-4D97-AF65-F5344CB8AC3E}">
        <p14:creationId xmlns:p14="http://schemas.microsoft.com/office/powerpoint/2010/main" val="166931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_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_Analytics__White__16x9" id="{5A0B8013-4B05-FF43-A6C6-2D057E2AAD28}" vid="{410281B9-4405-304C-AAA6-B922B18DCD2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TotalTime>
  <Words>1688</Words>
  <Application>Microsoft Macintosh PowerPoint</Application>
  <PresentationFormat>Widescreen</PresentationFormat>
  <Paragraphs>140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Symbol</vt:lpstr>
      <vt:lpstr>Wingdings</vt:lpstr>
      <vt:lpstr>IBM_Analytics_Wht_template</vt:lpstr>
      <vt:lpstr>Locating the Ideal Location  for New Pizzeria in  Wake County, North Carolina</vt:lpstr>
      <vt:lpstr>Background</vt:lpstr>
      <vt:lpstr>Problem Statement</vt:lpstr>
      <vt:lpstr>Data Sources</vt:lpstr>
      <vt:lpstr>Approach</vt:lpstr>
      <vt:lpstr>The Data – Wake County Census Tracts</vt:lpstr>
      <vt:lpstr>The Data – Foursquare</vt:lpstr>
      <vt:lpstr>Data Exploration 1</vt:lpstr>
      <vt:lpstr>Data Exploration 2</vt:lpstr>
      <vt:lpstr>Analysis and Methodology</vt:lpstr>
      <vt:lpstr>Competition Density Metric Discussion</vt:lpstr>
      <vt:lpstr>Discussion Wake County Competition Density Results</vt:lpstr>
      <vt:lpstr>Insight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Locating the Ideal Location  for New Pizzeria in  Wake County, North Carolina</dc:title>
  <dc:creator>Mark Trimer</dc:creator>
  <cp:lastModifiedBy>Mark Trimer</cp:lastModifiedBy>
  <cp:revision>17</cp:revision>
  <dcterms:created xsi:type="dcterms:W3CDTF">2020-06-01T13:53:22Z</dcterms:created>
  <dcterms:modified xsi:type="dcterms:W3CDTF">2020-06-01T19:26:07Z</dcterms:modified>
</cp:coreProperties>
</file>